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4" r:id="rId4"/>
    <p:sldId id="273" r:id="rId5"/>
    <p:sldId id="281" r:id="rId6"/>
    <p:sldId id="283" r:id="rId7"/>
    <p:sldId id="284" r:id="rId8"/>
    <p:sldId id="282" r:id="rId9"/>
    <p:sldId id="286" r:id="rId10"/>
    <p:sldId id="289" r:id="rId11"/>
    <p:sldId id="268" r:id="rId12"/>
    <p:sldId id="27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7-20T21:16:44.25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1152 1,'-85'-1,"-99"3,146 3,1 2,0 1,-62 23,74-23,-30 12,-87 44,-43 40,184-104,-14 10,-1-2,0 0,0 0,0-2,-1 0,0-1,0-1,-1 0,1-1,-1-1,-32-1,19-2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0T21:17:04.3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919 0 0,'-918'0'0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0T21:17:25.2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919 0 0,'-918'30'0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0T21:17:51.052"/>
    </inkml:context>
    <inkml:brush xml:id="br0">
      <inkml:brushProperty name="width" value="0.3" units="cm"/>
      <inkml:brushProperty name="height" value="0.6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949 1 0,'-949'0'0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0T21:17:57.279"/>
    </inkml:context>
    <inkml:brush xml:id="br0">
      <inkml:brushProperty name="width" value="0.3" units="cm"/>
      <inkml:brushProperty name="height" value="0.6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1164 0 0,'-1164'92'0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0T21:18:01.995"/>
    </inkml:context>
    <inkml:brush xml:id="br0">
      <inkml:brushProperty name="width" value="0.3" units="cm"/>
      <inkml:brushProperty name="height" value="0.6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858 0 0,'-857'30'0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0T21:18:19.226"/>
    </inkml:context>
    <inkml:brush xml:id="br0">
      <inkml:brushProperty name="width" value="0.3" units="cm"/>
      <inkml:brushProperty name="height" value="0.6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1164 0 0,'-1164'0'0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7-20T21:19:41.018"/>
    </inkml:context>
    <inkml:brush xml:id="br0">
      <inkml:brushProperty name="width" value="0.3" units="cm"/>
      <inkml:brushProperty name="height" value="0.6" units="cm"/>
      <inkml:brushProperty name="color" value="#A9D8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7/20/2026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customXml" Target="../ink/ink2.xml"/><Relationship Id="rId18" Type="http://schemas.openxmlformats.org/officeDocument/2006/relationships/image" Target="../media/image12.png"/><Relationship Id="rId3" Type="http://schemas.openxmlformats.org/officeDocument/2006/relationships/oleObject" Target="../embeddings/oleObject1.bin"/><Relationship Id="rId21" Type="http://schemas.openxmlformats.org/officeDocument/2006/relationships/customXml" Target="../ink/ink6.xml"/><Relationship Id="rId7" Type="http://schemas.openxmlformats.org/officeDocument/2006/relationships/oleObject" Target="../embeddings/oleObject3.bin"/><Relationship Id="rId12" Type="http://schemas.openxmlformats.org/officeDocument/2006/relationships/image" Target="../media/image9.png"/><Relationship Id="rId17" Type="http://schemas.openxmlformats.org/officeDocument/2006/relationships/customXml" Target="../ink/ink4.xml"/><Relationship Id="rId2" Type="http://schemas.openxmlformats.org/officeDocument/2006/relationships/image" Target="../media/image4.png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11" Type="http://schemas.openxmlformats.org/officeDocument/2006/relationships/customXml" Target="../ink/ink1.xml"/><Relationship Id="rId24" Type="http://schemas.openxmlformats.org/officeDocument/2006/relationships/image" Target="../media/image15.png"/><Relationship Id="rId5" Type="http://schemas.openxmlformats.org/officeDocument/2006/relationships/oleObject" Target="../embeddings/oleObject2.bin"/><Relationship Id="rId15" Type="http://schemas.openxmlformats.org/officeDocument/2006/relationships/customXml" Target="../ink/ink3.xml"/><Relationship Id="rId23" Type="http://schemas.openxmlformats.org/officeDocument/2006/relationships/customXml" Target="../ink/ink7.xml"/><Relationship Id="rId10" Type="http://schemas.openxmlformats.org/officeDocument/2006/relationships/image" Target="../media/image8.emf"/><Relationship Id="rId19" Type="http://schemas.openxmlformats.org/officeDocument/2006/relationships/customXml" Target="../ink/ink5.xml"/><Relationship Id="rId4" Type="http://schemas.openxmlformats.org/officeDocument/2006/relationships/image" Target="../media/image5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0.png"/><Relationship Id="rId22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FD0F5-15FD-D3FC-B618-B44097C69B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Project M:UPDATE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17092B-008C-C62A-D226-4B4745C7C8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err="1"/>
              <a:t>Airventure</a:t>
            </a:r>
            <a:r>
              <a:rPr lang="en-US" dirty="0"/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2120593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281BF-BBAE-CDE3-9A63-35F37FB6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Or…Adding a 6</a:t>
            </a:r>
            <a:r>
              <a:rPr lang="en-US" baseline="30000" dirty="0"/>
              <a:t>th</a:t>
            </a:r>
            <a:r>
              <a:rPr lang="en-US" dirty="0"/>
              <a:t> Category?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4714A-0C6F-4332-DDAD-5E1A58548E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456055"/>
          </a:xfrm>
        </p:spPr>
        <p:txBody>
          <a:bodyPr>
            <a:normAutofit/>
          </a:bodyPr>
          <a:lstStyle/>
          <a:p>
            <a:r>
              <a:rPr lang="en-US" dirty="0"/>
              <a:t>Introduction</a:t>
            </a:r>
          </a:p>
          <a:p>
            <a:r>
              <a:rPr lang="en-US" strike="dblStrike" dirty="0"/>
              <a:t>Background/Category Creep/Legacy</a:t>
            </a:r>
          </a:p>
          <a:p>
            <a:r>
              <a:rPr lang="en-US" strike="dblStrike" dirty="0"/>
              <a:t>White Paper Presented at the end of the Board meeting in 2023</a:t>
            </a:r>
          </a:p>
          <a:p>
            <a:r>
              <a:rPr lang="en-US" strike="dblStrike" dirty="0"/>
              <a:t>Further Development</a:t>
            </a:r>
          </a:p>
          <a:p>
            <a:r>
              <a:rPr lang="en-US" strike="dblStrike" dirty="0"/>
              <a:t>Roadmap to Exploration</a:t>
            </a:r>
          </a:p>
          <a:p>
            <a:r>
              <a:rPr lang="en-US" dirty="0"/>
              <a:t>Update: Rules, sequences and  a provisional Unknown catalog</a:t>
            </a:r>
          </a:p>
          <a:p>
            <a:r>
              <a:rPr lang="en-US" dirty="0"/>
              <a:t>Feedback/Q&amp;A</a:t>
            </a:r>
          </a:p>
        </p:txBody>
      </p:sp>
    </p:spTree>
    <p:extLst>
      <p:ext uri="{BB962C8B-B14F-4D97-AF65-F5344CB8AC3E}">
        <p14:creationId xmlns:p14="http://schemas.microsoft.com/office/powerpoint/2010/main" val="2815427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1F53F-E805-EFA3-E4B6-D70EBAE39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Organizing </a:t>
            </a:r>
            <a:r>
              <a:rPr lang="en-US" dirty="0" err="1"/>
              <a:t>Princples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3777-6439-9C38-B553-7D98B492179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“to tie performance to a known capability within a substantial part of the US aerobatic fleet, making competition more accessible, sustainable and engaging to the needs of a broader audience”</a:t>
            </a:r>
          </a:p>
          <a:p>
            <a:endParaRPr lang="en-US" dirty="0"/>
          </a:p>
          <a:p>
            <a:r>
              <a:rPr lang="en-US" dirty="0"/>
              <a:t>Create More Runway for a competition career that does not seek advanced/</a:t>
            </a:r>
            <a:r>
              <a:rPr lang="en-US" dirty="0" err="1"/>
              <a:t>UNLimited</a:t>
            </a:r>
            <a:r>
              <a:rPr lang="en-US" dirty="0"/>
              <a:t> flying increasingly controlled by CIVA (see CIVA INT; UK, France for example)</a:t>
            </a:r>
          </a:p>
          <a:p>
            <a:endParaRPr lang="en-US" dirty="0"/>
          </a:p>
          <a:p>
            <a:r>
              <a:rPr lang="en-US" dirty="0"/>
              <a:t>Create more runway for legacy aircraft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228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C9D2FF5-C78D-4D0F-A2C2-55D9A33B0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DABCD50-2A43-4A08-8C91-7149DE056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0B66C21B-84DF-40D9-824D-29F01DB17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07EC9A-1A49-428D-BC58-912B66DEC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094412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6E7690-DAC7-E984-30B5-FCBEE41C1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4858965" cy="484696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Rules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48585-EFBA-A961-FB67-532D6EFAF2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27446" y="685800"/>
            <a:ext cx="4453061" cy="484696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Penalties: </a:t>
            </a:r>
          </a:p>
          <a:p>
            <a:r>
              <a:rPr lang="en-US" dirty="0"/>
              <a:t>Out 15; Interruption 35; Jury penalty 150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High 15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Low (100 feet): 90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Low </a:t>
            </a:r>
            <a:r>
              <a:rPr lang="en-US" dirty="0" err="1"/>
              <a:t>Low</a:t>
            </a:r>
            <a:r>
              <a:rPr lang="en-US" dirty="0"/>
              <a:t> (200 feet): zero performance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dirty="0"/>
          </a:p>
          <a:p>
            <a:r>
              <a:rPr lang="en-US" dirty="0"/>
              <a:t>Known ~240K</a:t>
            </a:r>
          </a:p>
          <a:p>
            <a:endParaRPr lang="en-US" dirty="0"/>
          </a:p>
          <a:p>
            <a:r>
              <a:rPr lang="en-US" dirty="0"/>
              <a:t>Free	240K, 15 figures	</a:t>
            </a:r>
          </a:p>
          <a:p>
            <a:endParaRPr lang="en-US" dirty="0"/>
          </a:p>
          <a:p>
            <a:r>
              <a:rPr lang="en-US" dirty="0"/>
              <a:t>Unknown 8-12 figures and 220K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64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BCEFE28-96E3-A03D-CE15-29791930D9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508900"/>
              </p:ext>
            </p:extLst>
          </p:nvPr>
        </p:nvGraphicFramePr>
        <p:xfrm>
          <a:off x="1828800" y="462707"/>
          <a:ext cx="5750805" cy="5400040"/>
        </p:xfrm>
        <a:graphic>
          <a:graphicData uri="http://schemas.openxmlformats.org/drawingml/2006/table">
            <a:tbl>
              <a:tblPr firstRow="1" firstCol="1" bandRow="1"/>
              <a:tblGrid>
                <a:gridCol w="1007265">
                  <a:extLst>
                    <a:ext uri="{9D8B030D-6E8A-4147-A177-3AD203B41FA5}">
                      <a16:colId xmlns:a16="http://schemas.microsoft.com/office/drawing/2014/main" val="2267866095"/>
                    </a:ext>
                  </a:extLst>
                </a:gridCol>
                <a:gridCol w="1058228">
                  <a:extLst>
                    <a:ext uri="{9D8B030D-6E8A-4147-A177-3AD203B41FA5}">
                      <a16:colId xmlns:a16="http://schemas.microsoft.com/office/drawing/2014/main" val="4053672228"/>
                    </a:ext>
                  </a:extLst>
                </a:gridCol>
                <a:gridCol w="460664">
                  <a:extLst>
                    <a:ext uri="{9D8B030D-6E8A-4147-A177-3AD203B41FA5}">
                      <a16:colId xmlns:a16="http://schemas.microsoft.com/office/drawing/2014/main" val="1251277604"/>
                    </a:ext>
                  </a:extLst>
                </a:gridCol>
                <a:gridCol w="460664">
                  <a:extLst>
                    <a:ext uri="{9D8B030D-6E8A-4147-A177-3AD203B41FA5}">
                      <a16:colId xmlns:a16="http://schemas.microsoft.com/office/drawing/2014/main" val="3972143039"/>
                    </a:ext>
                  </a:extLst>
                </a:gridCol>
                <a:gridCol w="460664">
                  <a:extLst>
                    <a:ext uri="{9D8B030D-6E8A-4147-A177-3AD203B41FA5}">
                      <a16:colId xmlns:a16="http://schemas.microsoft.com/office/drawing/2014/main" val="799022393"/>
                    </a:ext>
                  </a:extLst>
                </a:gridCol>
                <a:gridCol w="460664">
                  <a:extLst>
                    <a:ext uri="{9D8B030D-6E8A-4147-A177-3AD203B41FA5}">
                      <a16:colId xmlns:a16="http://schemas.microsoft.com/office/drawing/2014/main" val="3059325963"/>
                    </a:ext>
                  </a:extLst>
                </a:gridCol>
                <a:gridCol w="460664">
                  <a:extLst>
                    <a:ext uri="{9D8B030D-6E8A-4147-A177-3AD203B41FA5}">
                      <a16:colId xmlns:a16="http://schemas.microsoft.com/office/drawing/2014/main" val="1572466508"/>
                    </a:ext>
                  </a:extLst>
                </a:gridCol>
                <a:gridCol w="460664">
                  <a:extLst>
                    <a:ext uri="{9D8B030D-6E8A-4147-A177-3AD203B41FA5}">
                      <a16:colId xmlns:a16="http://schemas.microsoft.com/office/drawing/2014/main" val="3756158312"/>
                    </a:ext>
                  </a:extLst>
                </a:gridCol>
                <a:gridCol w="460664">
                  <a:extLst>
                    <a:ext uri="{9D8B030D-6E8A-4147-A177-3AD203B41FA5}">
                      <a16:colId xmlns:a16="http://schemas.microsoft.com/office/drawing/2014/main" val="89835633"/>
                    </a:ext>
                  </a:extLst>
                </a:gridCol>
                <a:gridCol w="460664">
                  <a:extLst>
                    <a:ext uri="{9D8B030D-6E8A-4147-A177-3AD203B41FA5}">
                      <a16:colId xmlns:a16="http://schemas.microsoft.com/office/drawing/2014/main" val="3300868325"/>
                    </a:ext>
                  </a:extLst>
                </a:gridCol>
              </a:tblGrid>
              <a:tr h="39560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Franklin Gothic Book" panose="020B0503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Franklin Gothic Book" panose="020B0503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¼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½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¾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1¼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1½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1¾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054954"/>
                  </a:ext>
                </a:extLst>
              </a:tr>
              <a:tr h="478720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9.1.1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308256"/>
                  </a:ext>
                </a:extLst>
              </a:tr>
              <a:tr h="4787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IMAU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400" b="1" baseline="30000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829008"/>
                  </a:ext>
                </a:extLst>
              </a:tr>
              <a:tr h="395608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9.1.2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6517837"/>
                  </a:ext>
                </a:extLst>
              </a:tr>
              <a:tr h="3956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IMAU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IMAU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546871"/>
                  </a:ext>
                </a:extLst>
              </a:tr>
              <a:tr h="395608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9.1.3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4587843"/>
                  </a:ext>
                </a:extLst>
              </a:tr>
              <a:tr h="3956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IMAU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IMAU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IMAU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959515"/>
                  </a:ext>
                </a:extLst>
              </a:tr>
              <a:tr h="395608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9.1.4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479736"/>
                  </a:ext>
                </a:extLst>
              </a:tr>
              <a:tr h="3956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IMAU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IMAU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0963056"/>
                  </a:ext>
                </a:extLst>
              </a:tr>
              <a:tr h="3956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9.1.5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8K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534804"/>
                  </a:ext>
                </a:extLst>
              </a:tr>
              <a:tr h="3956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Franklin Gothic Book" panose="020B0503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IMAU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IMAU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400" b="1" baseline="30000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416356"/>
                  </a:ext>
                </a:extLst>
              </a:tr>
              <a:tr h="39560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Franklin Gothic Book" panose="020B0503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Franklin Gothic Book" panose="020B0503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b="1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400" b="1" dirty="0">
                        <a:effectLst/>
                        <a:latin typeface="Franklin Gothic Book" panose="020B0503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688243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B4F1EA50-F999-5842-D40E-B204D24B7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676" y="1015106"/>
            <a:ext cx="552381" cy="466667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CC44BC47-2DB5-60AE-3CD8-B12DF291B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0676" y="20341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7E065475-2795-7C2D-5698-AC147374CE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0611262"/>
              </p:ext>
            </p:extLst>
          </p:nvPr>
        </p:nvGraphicFramePr>
        <p:xfrm>
          <a:off x="3120676" y="2034172"/>
          <a:ext cx="533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89694" imgH="451684" progId="Visio.Drawing.11">
                  <p:embed/>
                </p:oleObj>
              </mc:Choice>
              <mc:Fallback>
                <p:oleObj r:id="rId3" imgW="489694" imgH="451684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0676" y="2034172"/>
                        <a:ext cx="5334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4">
            <a:extLst>
              <a:ext uri="{FF2B5EF4-FFF2-40B4-BE49-F238E27FC236}">
                <a16:creationId xmlns:a16="http://schemas.microsoft.com/office/drawing/2014/main" id="{BCC0F80B-D383-5E27-496D-CB50AC281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9756" y="2663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32DB1023-F473-F9C2-3AA3-67C275D963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2759595"/>
              </p:ext>
            </p:extLst>
          </p:nvPr>
        </p:nvGraphicFramePr>
        <p:xfrm>
          <a:off x="3120676" y="2907060"/>
          <a:ext cx="4572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76002" imgH="536488" progId="Visio.Drawing.11">
                  <p:embed/>
                </p:oleObj>
              </mc:Choice>
              <mc:Fallback>
                <p:oleObj r:id="rId5" imgW="476002" imgH="536488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0676" y="2907060"/>
                        <a:ext cx="45720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6">
            <a:extLst>
              <a:ext uri="{FF2B5EF4-FFF2-40B4-BE49-F238E27FC236}">
                <a16:creationId xmlns:a16="http://schemas.microsoft.com/office/drawing/2014/main" id="{61B36DFB-8FF4-D1DB-F93E-7A4BA19EE3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0676" y="381877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6AC84E5E-32D7-95FC-6ADA-449DA5C163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662378"/>
              </p:ext>
            </p:extLst>
          </p:nvPr>
        </p:nvGraphicFramePr>
        <p:xfrm>
          <a:off x="3120676" y="3818774"/>
          <a:ext cx="533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489694" imgH="451684" progId="Visio.Drawing.11">
                  <p:embed/>
                </p:oleObj>
              </mc:Choice>
              <mc:Fallback>
                <p:oleObj r:id="rId7" imgW="489694" imgH="451684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0676" y="3818774"/>
                        <a:ext cx="5334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8">
            <a:extLst>
              <a:ext uri="{FF2B5EF4-FFF2-40B4-BE49-F238E27FC236}">
                <a16:creationId xmlns:a16="http://schemas.microsoft.com/office/drawing/2014/main" id="{FF076C17-8F55-57EB-F58B-DA78E6960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1776" y="47451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446ABB8F-AC50-9ADC-E4E6-9AEB6ADCEA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1616427"/>
              </p:ext>
            </p:extLst>
          </p:nvPr>
        </p:nvGraphicFramePr>
        <p:xfrm>
          <a:off x="3031776" y="4745148"/>
          <a:ext cx="546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536538" imgH="475760" progId="Visio.Drawing.11">
                  <p:embed/>
                </p:oleObj>
              </mc:Choice>
              <mc:Fallback>
                <p:oleObj r:id="rId9" imgW="536538" imgH="475760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1776" y="4745148"/>
                        <a:ext cx="5461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A2756A9-45A2-2D83-326C-D37DA90F2415}"/>
                  </a:ext>
                </a:extLst>
              </p14:cNvPr>
              <p14:cNvContentPartPr/>
              <p14:nvPr/>
            </p14:nvContentPartPr>
            <p14:xfrm>
              <a:off x="4333394" y="1443153"/>
              <a:ext cx="415080" cy="11340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A2756A9-45A2-2D83-326C-D37DA90F241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279394" y="1335153"/>
                <a:ext cx="522720" cy="32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77DDBAC-B905-88A9-494F-86805A52C7DA}"/>
                  </a:ext>
                </a:extLst>
              </p14:cNvPr>
              <p14:cNvContentPartPr/>
              <p14:nvPr/>
            </p14:nvContentPartPr>
            <p14:xfrm>
              <a:off x="3987794" y="3327033"/>
              <a:ext cx="330840" cy="72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77DDBAC-B905-88A9-494F-86805A52C7D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934154" y="3111033"/>
                <a:ext cx="43848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1241B86-2D5C-71A5-C8AD-0719368F8976}"/>
                  </a:ext>
                </a:extLst>
              </p14:cNvPr>
              <p14:cNvContentPartPr/>
              <p14:nvPr/>
            </p14:nvContentPartPr>
            <p14:xfrm>
              <a:off x="4869074" y="3293913"/>
              <a:ext cx="330840" cy="1116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1241B86-2D5C-71A5-C8AD-0719368F897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15434" y="3185913"/>
                <a:ext cx="43848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5EFA5422-297E-C5E8-A016-E23A390A908E}"/>
                  </a:ext>
                </a:extLst>
              </p14:cNvPr>
              <p14:cNvContentPartPr/>
              <p14:nvPr/>
            </p14:nvContentPartPr>
            <p14:xfrm>
              <a:off x="5320874" y="2467353"/>
              <a:ext cx="342000" cy="36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5EFA5422-297E-C5E8-A016-E23A390A908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266874" y="2359713"/>
                <a:ext cx="4496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F3792F38-B6CB-B8E1-05C2-C03A732B1DA6}"/>
                  </a:ext>
                </a:extLst>
              </p14:cNvPr>
              <p14:cNvContentPartPr/>
              <p14:nvPr/>
            </p14:nvContentPartPr>
            <p14:xfrm>
              <a:off x="6169034" y="3293913"/>
              <a:ext cx="419400" cy="3348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F3792F38-B6CB-B8E1-05C2-C03A732B1DA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115034" y="3185913"/>
                <a:ext cx="527040" cy="2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7ECBAE84-D755-0CDB-5975-B101D34F3AE4}"/>
                  </a:ext>
                </a:extLst>
              </p14:cNvPr>
              <p14:cNvContentPartPr/>
              <p14:nvPr/>
            </p14:nvContentPartPr>
            <p14:xfrm>
              <a:off x="5353634" y="4186353"/>
              <a:ext cx="308880" cy="1116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7ECBAE84-D755-0CDB-5975-B101D34F3AE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299994" y="4078353"/>
                <a:ext cx="41652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A1B341F8-F34F-2A9D-BCBD-255DD2B1C378}"/>
                  </a:ext>
                </a:extLst>
              </p14:cNvPr>
              <p14:cNvContentPartPr/>
              <p14:nvPr/>
            </p14:nvContentPartPr>
            <p14:xfrm>
              <a:off x="4373354" y="5100753"/>
              <a:ext cx="419400" cy="36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A1B341F8-F34F-2A9D-BCBD-255DD2B1C37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319354" y="4992753"/>
                <a:ext cx="52704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1671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D7B06-BEC2-72A3-D81F-BD5C9A3AA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Rolls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67CA5-2562-8E85-6D72-5C4E9F99F2B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2X2 45 up</a:t>
            </a:r>
          </a:p>
          <a:p>
            <a:r>
              <a:rPr lang="en-US" dirty="0"/>
              <a:t>2x4 up and down</a:t>
            </a:r>
          </a:p>
          <a:p>
            <a:r>
              <a:rPr lang="en-US" dirty="0"/>
              <a:t>3x4 horizontal line</a:t>
            </a:r>
          </a:p>
          <a:p>
            <a:r>
              <a:rPr lang="en-US" dirty="0"/>
              <a:t>2x8 up, down and Horizontal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E893B82-CEC2-4674-45BC-7E09ED37DD7C}"/>
                  </a:ext>
                </a:extLst>
              </p14:cNvPr>
              <p14:cNvContentPartPr/>
              <p14:nvPr/>
            </p14:nvContentPartPr>
            <p14:xfrm>
              <a:off x="1872434" y="1079553"/>
              <a:ext cx="36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E893B82-CEC2-4674-45BC-7E09ED37DD7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18794" y="971553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9988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923E5-1B27-6443-03E6-40A6EEFD3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 and Spins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C08CD-CEDE-291E-036E-FF55E8A4A43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Snaps!  Add</a:t>
            </a:r>
          </a:p>
          <a:p>
            <a:pPr lvl="1"/>
            <a:r>
              <a:rPr lang="en-US" dirty="0"/>
              <a:t>Full and Hall snap on 45 up</a:t>
            </a:r>
          </a:p>
          <a:p>
            <a:pPr lvl="1"/>
            <a:r>
              <a:rPr lang="en-US" dirty="0"/>
              <a:t>Full snap 45 down</a:t>
            </a:r>
          </a:p>
          <a:p>
            <a:r>
              <a:rPr lang="en-US" dirty="0"/>
              <a:t>Sprins: Add 1 and 1 ½ inverted spins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744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1E73A2-655E-BA47-4E1C-26C5E040B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768" y="256726"/>
            <a:ext cx="4329629" cy="58992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39EB6B-8210-A35D-B9A0-7F8A59C3E000}"/>
              </a:ext>
            </a:extLst>
          </p:cNvPr>
          <p:cNvSpPr txBox="1"/>
          <p:nvPr/>
        </p:nvSpPr>
        <p:spPr>
          <a:xfrm>
            <a:off x="363557" y="870333"/>
            <a:ext cx="29084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Known</a:t>
            </a:r>
          </a:p>
          <a:p>
            <a:endParaRPr lang="en-US" sz="4000" dirty="0"/>
          </a:p>
          <a:p>
            <a:r>
              <a:rPr lang="en-US" sz="4000" dirty="0"/>
              <a:t>232K</a:t>
            </a:r>
          </a:p>
        </p:txBody>
      </p:sp>
    </p:spTree>
    <p:extLst>
      <p:ext uri="{BB962C8B-B14F-4D97-AF65-F5344CB8AC3E}">
        <p14:creationId xmlns:p14="http://schemas.microsoft.com/office/powerpoint/2010/main" val="1434277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1AB14A-9159-2EDB-7499-902EE6316BBE}"/>
              </a:ext>
            </a:extLst>
          </p:cNvPr>
          <p:cNvSpPr txBox="1"/>
          <p:nvPr/>
        </p:nvSpPr>
        <p:spPr>
          <a:xfrm>
            <a:off x="594911" y="760164"/>
            <a:ext cx="30626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FREE</a:t>
            </a:r>
          </a:p>
          <a:p>
            <a:endParaRPr lang="en-US" sz="4000" dirty="0"/>
          </a:p>
          <a:p>
            <a:r>
              <a:rPr lang="en-US" sz="4000" dirty="0"/>
              <a:t>241K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03EBC9-77DA-0E74-850B-5141D7A17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326" y="295575"/>
            <a:ext cx="3745734" cy="597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950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CB097-4E46-393E-3D2E-AF442803D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97E8C9-CB52-EC40-B348-9C3B794B6F5D}"/>
              </a:ext>
            </a:extLst>
          </p:cNvPr>
          <p:cNvSpPr txBox="1"/>
          <p:nvPr/>
        </p:nvSpPr>
        <p:spPr>
          <a:xfrm>
            <a:off x="594911" y="760164"/>
            <a:ext cx="30626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UNKNOWN</a:t>
            </a:r>
          </a:p>
          <a:p>
            <a:endParaRPr lang="en-US" sz="4000" dirty="0"/>
          </a:p>
          <a:p>
            <a:r>
              <a:rPr lang="en-US" sz="4000"/>
              <a:t>221K</a:t>
            </a:r>
            <a:endParaRPr lang="en-US" sz="4000" dirty="0"/>
          </a:p>
        </p:txBody>
      </p:sp>
      <p:pic>
        <p:nvPicPr>
          <p:cNvPr id="2050" name="92C7FF95-A152-4AA5-AAA6-66FBBDEFB735" descr="IMG_6329.jpg">
            <a:extLst>
              <a:ext uri="{FF2B5EF4-FFF2-40B4-BE49-F238E27FC236}">
                <a16:creationId xmlns:a16="http://schemas.microsoft.com/office/drawing/2014/main" id="{8F6C95D0-A5B3-A10F-DDB1-6039ACFB8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474" y="0"/>
            <a:ext cx="3042295" cy="6407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183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34FEC-2AE0-7EB7-8F33-F9AE353A7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Further exploration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08F02-D452-8F49-9A55-4D906218C41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board has committed to no action</a:t>
            </a:r>
          </a:p>
          <a:p>
            <a:endParaRPr lang="en-US" dirty="0"/>
          </a:p>
          <a:p>
            <a:r>
              <a:rPr lang="en-US" dirty="0"/>
              <a:t>Member input and feedback will be crucial to future development and Acceptance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Board will discuss and may take action at the fall board meeting</a:t>
            </a:r>
          </a:p>
          <a:p>
            <a:endParaRPr lang="en-US" dirty="0"/>
          </a:p>
          <a:p>
            <a:r>
              <a:rPr lang="en-US" dirty="0"/>
              <a:t>If interest, then thoughtful implementation (2027]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110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4C886762-16F0-4868-B83A-261746214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2" name="Freeform 11">
            <a:extLst>
              <a:ext uri="{FF2B5EF4-FFF2-40B4-BE49-F238E27FC236}">
                <a16:creationId xmlns:a16="http://schemas.microsoft.com/office/drawing/2014/main" id="{D2B54B4E-3454-4B76-B85A-8512B7729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Freeform 13">
            <a:extLst>
              <a:ext uri="{FF2B5EF4-FFF2-40B4-BE49-F238E27FC236}">
                <a16:creationId xmlns:a16="http://schemas.microsoft.com/office/drawing/2014/main" id="{7EFFE965-5586-4889-A74D-3A6080D04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Freeform 25">
            <a:extLst>
              <a:ext uri="{FF2B5EF4-FFF2-40B4-BE49-F238E27FC236}">
                <a16:creationId xmlns:a16="http://schemas.microsoft.com/office/drawing/2014/main" id="{5BC4125D-18D9-4A65-82B6-C24FE9434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Freeform 14">
            <a:extLst>
              <a:ext uri="{FF2B5EF4-FFF2-40B4-BE49-F238E27FC236}">
                <a16:creationId xmlns:a16="http://schemas.microsoft.com/office/drawing/2014/main" id="{A86DE327-0F45-4F54-BB6C-68A093CE5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5-Point Star 24">
            <a:extLst>
              <a:ext uri="{FF2B5EF4-FFF2-40B4-BE49-F238E27FC236}">
                <a16:creationId xmlns:a16="http://schemas.microsoft.com/office/drawing/2014/main" id="{795857C2-E6E7-405A-B5A3-4DE3B50A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41C1A3-89D0-4F3E-91F5-F8C352B588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151" b="549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BF37E64-678E-4AAC-82EB-281D0E37B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40505"/>
            <a:ext cx="9232232" cy="241668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BF832E-A196-CC44-3FF1-2E444F6E9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737" y="3593432"/>
            <a:ext cx="7768073" cy="11951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200">
                <a:solidFill>
                  <a:schemeClr val="tx1"/>
                </a:solidFill>
              </a:rPr>
              <a:t>Questions, Comments, Feedback</a:t>
            </a:r>
          </a:p>
        </p:txBody>
      </p:sp>
      <p:sp>
        <p:nvSpPr>
          <p:cNvPr id="38" name="5-Point Star 12">
            <a:extLst>
              <a:ext uri="{FF2B5EF4-FFF2-40B4-BE49-F238E27FC236}">
                <a16:creationId xmlns:a16="http://schemas.microsoft.com/office/drawing/2014/main" id="{3F315017-1C57-42D9-9FFB-A9CFD97F9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590" y="3874678"/>
            <a:ext cx="788274" cy="730476"/>
          </a:xfrm>
          <a:prstGeom prst="star5">
            <a:avLst>
              <a:gd name="adj" fmla="val 25889"/>
              <a:gd name="hf" fmla="val 105146"/>
              <a:gd name="vf" fmla="val 110557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347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1857</TotalTime>
  <Words>376</Words>
  <Application>Microsoft Office PowerPoint</Application>
  <PresentationFormat>Widescreen</PresentationFormat>
  <Paragraphs>162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Consolas</vt:lpstr>
      <vt:lpstr>Franklin Gothic Book</vt:lpstr>
      <vt:lpstr>Impact</vt:lpstr>
      <vt:lpstr>Times New Roman</vt:lpstr>
      <vt:lpstr>Main Event</vt:lpstr>
      <vt:lpstr>Visio.Drawing.11</vt:lpstr>
      <vt:lpstr>Project M:UPDATE</vt:lpstr>
      <vt:lpstr>Or…Adding a 6th Category?</vt:lpstr>
      <vt:lpstr>Organizing Princples</vt:lpstr>
      <vt:lpstr>Rules Summary</vt:lpstr>
      <vt:lpstr>PowerPoint Presentation</vt:lpstr>
      <vt:lpstr>Additional Rolls</vt:lpstr>
      <vt:lpstr>Snaps and Spins</vt:lpstr>
      <vt:lpstr>PowerPoint Presentation</vt:lpstr>
      <vt:lpstr>PowerPoint Presentation</vt:lpstr>
      <vt:lpstr>PowerPoint Presentation</vt:lpstr>
      <vt:lpstr>Further exploration</vt:lpstr>
      <vt:lpstr>Questions, Comments, Feedback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Gragg, Phillip</dc:creator>
  <cp:lastModifiedBy>Gragg, Phillip</cp:lastModifiedBy>
  <cp:revision>7</cp:revision>
  <dcterms:created xsi:type="dcterms:W3CDTF">2025-07-25T01:21:31Z</dcterms:created>
  <dcterms:modified xsi:type="dcterms:W3CDTF">2026-07-22T01:23:26Z</dcterms:modified>
</cp:coreProperties>
</file>